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32" r:id="rId3"/>
    <p:sldMasterId id="2147483744" r:id="rId4"/>
  </p:sldMasterIdLst>
  <p:notesMasterIdLst>
    <p:notesMasterId r:id="rId14"/>
  </p:notesMasterIdLst>
  <p:sldIdLst>
    <p:sldId id="269" r:id="rId5"/>
    <p:sldId id="282" r:id="rId6"/>
    <p:sldId id="283" r:id="rId7"/>
    <p:sldId id="284" r:id="rId8"/>
    <p:sldId id="285" r:id="rId9"/>
    <p:sldId id="286" r:id="rId10"/>
    <p:sldId id="287" r:id="rId11"/>
    <p:sldId id="289" r:id="rId12"/>
    <p:sldId id="270" r:id="rId13"/>
  </p:sldIdLst>
  <p:sldSz cx="9144000" cy="5143500" type="screen16x9"/>
  <p:notesSz cx="6808788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9F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" y="744538"/>
            <a:ext cx="661828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16661"/>
            <a:ext cx="544703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31599"/>
            <a:ext cx="2950475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0DD4-ED16-49BB-8165-120F5FEE55DC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33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92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464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21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625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07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64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178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0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35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98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33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88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787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441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713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4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26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227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8971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3815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1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580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417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60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663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8806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5463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8994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974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221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8497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46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17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0311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46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005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743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83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7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04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3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97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2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03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98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22.05.2026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25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:a16="http://schemas.microsoft.com/office/drawing/2014/main" xmlns="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Ольга Владимировна Панферова</a:t>
            </a:r>
            <a:endParaRPr lang="ru-RU" dirty="0">
              <a:solidFill>
                <a:srgbClr val="2A3A7B"/>
              </a:solidFill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491880" y="4561741"/>
            <a:ext cx="4219535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Заместитель начальника отдела камерального контроля налога на доходы</a:t>
            </a:r>
          </a:p>
          <a:p>
            <a:pPr>
              <a:defRPr/>
            </a:pPr>
            <a:endParaRPr lang="ru-RU" dirty="0">
              <a:solidFill>
                <a:srgbClr val="2A3A7B"/>
              </a:solidFill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877" y="206027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600" dirty="0" smtClean="0">
                <a:solidFill>
                  <a:srgbClr val="2A3A7B"/>
                </a:solidFill>
              </a:rPr>
              <a:t>УФНС РОССИИ ПО АМУРСКОЙ ОБЛАСТИ </a:t>
            </a:r>
            <a:endParaRPr lang="ru-RU" sz="1600" dirty="0">
              <a:solidFill>
                <a:srgbClr val="2A3A7B"/>
              </a:solidFill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:a16="http://schemas.microsoft.com/office/drawing/2014/main" xmlns="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87461" y="2571750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2A3A7B"/>
                </a:solidFill>
                <a:latin typeface="Arial" panose="020B0604020202020204"/>
              </a:rPr>
              <a:t>Изменения в уплате страховых взносов и в представлении отчетности по ним</a:t>
            </a:r>
            <a:endParaRPr lang="ru-RU" sz="18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657089" cy="75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54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2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60045" y="358379"/>
            <a:ext cx="8379155" cy="42862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Страховые взносы </a:t>
            </a:r>
            <a:r>
              <a:rPr lang="ru-RU" sz="2400" u="sng" dirty="0"/>
              <a:t>на ОПС, ОМС и по </a:t>
            </a:r>
            <a:r>
              <a:rPr lang="ru-RU" sz="2400" u="sng" dirty="0" err="1"/>
              <a:t>ВНиМ</a:t>
            </a:r>
            <a:r>
              <a:rPr lang="ru-RU" sz="2400" u="sng" dirty="0"/>
              <a:t> </a:t>
            </a:r>
            <a:r>
              <a:rPr lang="ru-RU" sz="2400" u="sng" dirty="0" smtClean="0"/>
              <a:t>в 2026 году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4143" y="699543"/>
            <a:ext cx="7810320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</a:pPr>
            <a:r>
              <a:rPr lang="ru-RU" sz="16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Предельная </a:t>
            </a:r>
            <a:r>
              <a:rPr lang="ru-RU" sz="16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база на 2026 г. составляет </a:t>
            </a:r>
            <a:r>
              <a:rPr lang="ru-RU" sz="16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- 2 979 000 руб.</a:t>
            </a:r>
          </a:p>
          <a:p>
            <a:pPr indent="449580" algn="just">
              <a:lnSpc>
                <a:spcPct val="115000"/>
              </a:lnSpc>
            </a:pP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Основной 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единый тариф взносов 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– 30%, 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единый тариф на выплаты свыше предельной базы 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– 15,1%.</a:t>
            </a:r>
            <a:endParaRPr lang="ru-RU" sz="16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indent="449580" algn="just">
              <a:lnSpc>
                <a:spcPct val="115000"/>
              </a:lnSpc>
            </a:pP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Важно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!!! </a:t>
            </a:r>
            <a:r>
              <a:rPr lang="ru-RU" sz="1600" b="1" dirty="0">
                <a:solidFill>
                  <a:srgbClr val="253775"/>
                </a:solidFill>
              </a:rPr>
              <a:t>Расчет по страховым взносам </a:t>
            </a:r>
            <a:r>
              <a:rPr lang="ru-RU" sz="1600" b="1" dirty="0" smtClean="0">
                <a:solidFill>
                  <a:srgbClr val="253775"/>
                </a:solidFill>
              </a:rPr>
              <a:t>с </a:t>
            </a:r>
            <a:r>
              <a:rPr lang="ru-RU" sz="1600" b="1" u="sng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06.05.2026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начиная с отчетного периода за 1 квартал 2026 года, представляют по 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форме, утверждённой </a:t>
            </a:r>
            <a:r>
              <a:rPr lang="ru-RU" sz="1600" b="1" u="sng" dirty="0">
                <a:solidFill>
                  <a:srgbClr val="253775"/>
                </a:solidFill>
              </a:rPr>
              <a:t>Приказом ФНС России от 29.09.2022 № ЕД-7-11/878</a:t>
            </a:r>
            <a:r>
              <a:rPr lang="ru-RU" sz="1600" b="1" u="sng" dirty="0" smtClean="0">
                <a:solidFill>
                  <a:srgbClr val="253775"/>
                </a:solidFill>
              </a:rPr>
              <a:t>@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</a:t>
            </a:r>
            <a:endParaRPr lang="ru-RU" sz="16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indent="449580" algn="just">
              <a:lnSpc>
                <a:spcPct val="115000"/>
              </a:lnSpc>
            </a:pP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 учётом изменений, внесённых </a:t>
            </a:r>
            <a:r>
              <a:rPr lang="ru-RU" sz="16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Приказом ФНС России </a:t>
            </a:r>
            <a:r>
              <a:rPr lang="ru-RU" sz="1600" b="1" u="sng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от 04.02.2026 № ЕД-1-11/67@</a:t>
            </a:r>
            <a:r>
              <a:rPr lang="ru-RU" sz="16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.</a:t>
            </a:r>
            <a:r>
              <a:rPr lang="ru-RU" sz="16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</a:t>
            </a:r>
            <a:endParaRPr lang="en-US" sz="16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Контрольные соотношения доведены </a:t>
            </a:r>
            <a:r>
              <a:rPr lang="ru-RU" sz="16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письмом ФНС России от 24.02.2026 № БС-36-11/1367@ 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(в ред. Письма ФНС России от 27.04.2026 № БС-36-11/3382</a:t>
            </a:r>
            <a:r>
              <a:rPr lang="en-US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@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).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 01.01.2026 года внесены изменения на право применения пониженных тарифов страховых взносов субъектами малого и среднего предпринимательства (далее – МСП) </a:t>
            </a:r>
            <a:r>
              <a:rPr lang="ru-RU" sz="16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Федеральным законом от 25.04.2026 № 104-ФЗ</a:t>
            </a:r>
            <a:r>
              <a:rPr lang="ru-RU" sz="16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.</a:t>
            </a:r>
            <a:endParaRPr lang="ru-RU" sz="16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97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3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5854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60045" y="358379"/>
            <a:ext cx="8379155" cy="42862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Пониженные тарифы по Страховым взносам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0046" y="627534"/>
            <a:ext cx="788441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В размере 15% с выплат, превышающих 1,5 МРОТ, применяются субъектами МСП, из приоритетных отраслей, </a:t>
            </a:r>
            <a:r>
              <a:rPr lang="ru-RU" sz="12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перечень которых установлен распоряжением Правительства РФ от 27 декабря 2025 года № 4125-р.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</a:t>
            </a:r>
            <a:endParaRPr lang="ru-RU" sz="12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ru-RU" sz="1200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Например</a:t>
            </a:r>
            <a:r>
              <a:rPr lang="ru-RU" sz="1200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растениеводство, животноводство, охота, рыболовство и рыбоводство; производство пищевых продуктов, напитков, одежды, радиоэлектроники, лекарств</a:t>
            </a:r>
            <a:r>
              <a:rPr lang="ru-RU" sz="1200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; </a:t>
            </a:r>
            <a:r>
              <a:rPr lang="ru-RU" sz="1200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производство электрооборудования, транспортных средств, пластмассовых изделий, компьютеров; </a:t>
            </a:r>
            <a:r>
              <a:rPr lang="ru-RU" sz="1200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образование</a:t>
            </a:r>
            <a:r>
              <a:rPr lang="ru-RU" sz="1200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спорт, культура, научная деятельность и т.д.</a:t>
            </a:r>
          </a:p>
          <a:p>
            <a:pPr algn="just"/>
            <a:endParaRPr lang="ru-RU" sz="8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algn="just"/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!!!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Для применения пониженного тарифа </a:t>
            </a:r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ЮЛ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или ИП </a:t>
            </a:r>
            <a:r>
              <a:rPr lang="ru-RU" sz="1200" b="1" u="sng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одновременно  должны соблюдаться условия: </a:t>
            </a:r>
            <a:endParaRPr lang="ru-RU" sz="1200" b="1" u="sng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соответствующий </a:t>
            </a:r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перечню вид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экономической деятельности – это основной в ЕГРЮЛ/ЕГРИП;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по итогам  отчётного (расчётного) периода доля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доходов от основного вида </a:t>
            </a:r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деятельности и дополнительных видов деятельности по перечню -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не менее 70%.</a:t>
            </a:r>
          </a:p>
          <a:p>
            <a:pPr algn="just"/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Плательщики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- субъекты МСП, соответствующие условиям, с I квартала 2026 года используют в </a:t>
            </a:r>
            <a:r>
              <a:rPr lang="ru-RU" sz="12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расчете по страховым взносам  </a:t>
            </a:r>
            <a:r>
              <a:rPr lang="ru-RU" sz="1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новый код тарифа "32" </a:t>
            </a:r>
            <a:r>
              <a:rPr lang="ru-RU" sz="12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(ранее "20"). </a:t>
            </a:r>
          </a:p>
          <a:p>
            <a:pPr algn="just"/>
            <a:endParaRPr lang="ru-RU" sz="8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При несоответствии условиям плательщик лишается права на применение единого пониженного тарифа с начала расчетного периода, в котором допущено несоответствие</a:t>
            </a: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.</a:t>
            </a:r>
            <a:endParaRPr lang="en-US" sz="11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algn="just"/>
            <a:endParaRPr lang="ru-RU" sz="11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Если </a:t>
            </a:r>
            <a:r>
              <a:rPr lang="ru-RU" sz="11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субъект МСП, изменит в текущем году основной ОКВЭД в ЕГРЮЛ/ЕГРИП на вид деятельности, который есть в Перечне, то он может применять пониженный тариф СВ с 1-го числа месяца, в котором изменен основной ОКВЭД (условие о доле доходов </a:t>
            </a: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по </a:t>
            </a:r>
            <a:r>
              <a:rPr lang="ru-RU" sz="11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итогам отчетных (расчетного) периодов текущего года должно соблюдаться</a:t>
            </a: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).</a:t>
            </a:r>
            <a:endParaRPr lang="en-US" sz="1100" b="1" dirty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lvl="0" algn="just"/>
            <a:endParaRPr lang="ru-RU" sz="11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Если </a:t>
            </a:r>
            <a:r>
              <a:rPr lang="ru-RU" sz="11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субъект МСП изменит в текущем году основной ОКВЭД в ЕГРЮЛ/ЕГРИП на вид деятельности, которого нет в Перечне, он утратит право на применение пониженного тарифа СВ с 1-го числа месяца, в котором изменен основной ОКВЭД в ЕГРЮЛ/ЕГРИП</a:t>
            </a:r>
            <a:r>
              <a:rPr lang="ru-RU" sz="11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algn="ctr"/>
            <a:r>
              <a:rPr lang="ru-RU" sz="1100" dirty="0">
                <a:solidFill>
                  <a:srgbClr val="253775"/>
                </a:solidFill>
              </a:rPr>
              <a:t>(письма ФНС России</a:t>
            </a:r>
            <a:r>
              <a:rPr lang="ru-RU" sz="1100" b="1" dirty="0">
                <a:solidFill>
                  <a:srgbClr val="253775"/>
                </a:solidFill>
              </a:rPr>
              <a:t> </a:t>
            </a:r>
            <a:r>
              <a:rPr lang="ru-RU" sz="1100" dirty="0">
                <a:solidFill>
                  <a:srgbClr val="253775"/>
                </a:solidFill>
              </a:rPr>
              <a:t>от </a:t>
            </a:r>
            <a:r>
              <a:rPr lang="ru-RU" sz="1100" dirty="0" smtClean="0">
                <a:solidFill>
                  <a:srgbClr val="253775"/>
                </a:solidFill>
              </a:rPr>
              <a:t>17.03.2026 </a:t>
            </a:r>
            <a:r>
              <a:rPr lang="ru-RU" sz="1100" dirty="0">
                <a:solidFill>
                  <a:srgbClr val="253775"/>
                </a:solidFill>
              </a:rPr>
              <a:t>№ </a:t>
            </a:r>
            <a:r>
              <a:rPr lang="ru-RU" sz="1100" dirty="0" smtClean="0">
                <a:solidFill>
                  <a:srgbClr val="253775"/>
                </a:solidFill>
              </a:rPr>
              <a:t>БС-36-11/1995@, от 27.04.2026 </a:t>
            </a:r>
            <a:r>
              <a:rPr lang="ru-RU" sz="1100" dirty="0">
                <a:solidFill>
                  <a:srgbClr val="253775"/>
                </a:solidFill>
              </a:rPr>
              <a:t>№ </a:t>
            </a:r>
            <a:r>
              <a:rPr lang="ru-RU" sz="1100" dirty="0" smtClean="0">
                <a:solidFill>
                  <a:srgbClr val="253775"/>
                </a:solidFill>
              </a:rPr>
              <a:t>БС-36-11/3382@)</a:t>
            </a:r>
            <a:endParaRPr lang="ru-RU" sz="11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952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4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60045" y="358379"/>
            <a:ext cx="8379155" cy="42862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Пониженные тарифы по Страховым взносам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7000" y="787004"/>
            <a:ext cx="78614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u="sng" dirty="0" smtClean="0">
                <a:solidFill>
                  <a:srgbClr val="253775"/>
                </a:solidFill>
              </a:rPr>
              <a:t>Пониженный </a:t>
            </a:r>
            <a:r>
              <a:rPr lang="ru-RU" sz="1400" b="1" u="sng" dirty="0">
                <a:solidFill>
                  <a:srgbClr val="253775"/>
                </a:solidFill>
              </a:rPr>
              <a:t>тариф для субъектов МСП, занятых в сфере обрабатывающего </a:t>
            </a:r>
            <a:r>
              <a:rPr lang="ru-RU" sz="1400" b="1" u="sng" dirty="0" smtClean="0">
                <a:solidFill>
                  <a:srgbClr val="253775"/>
                </a:solidFill>
              </a:rPr>
              <a:t>производства, не </a:t>
            </a:r>
            <a:r>
              <a:rPr lang="ru-RU" sz="1400" b="1" u="sng" dirty="0">
                <a:solidFill>
                  <a:srgbClr val="253775"/>
                </a:solidFill>
              </a:rPr>
              <a:t>изменяется</a:t>
            </a:r>
            <a:r>
              <a:rPr lang="ru-RU" sz="1400" b="1" dirty="0">
                <a:solidFill>
                  <a:srgbClr val="253775"/>
                </a:solidFill>
              </a:rPr>
              <a:t>. </a:t>
            </a:r>
            <a:r>
              <a:rPr lang="ru-RU" sz="1400" dirty="0">
                <a:solidFill>
                  <a:srgbClr val="253775"/>
                </a:solidFill>
              </a:rPr>
              <a:t>Ставка составляет 7,6% с выплат, превышающих полуторакратный МРОТ в месяц, т.е. </a:t>
            </a:r>
            <a:r>
              <a:rPr lang="ru-RU" sz="1400" dirty="0" smtClean="0">
                <a:solidFill>
                  <a:srgbClr val="253775"/>
                </a:solidFill>
              </a:rPr>
              <a:t>в 2026 году с </a:t>
            </a:r>
            <a:r>
              <a:rPr lang="ru-RU" sz="1400" dirty="0">
                <a:solidFill>
                  <a:srgbClr val="253775"/>
                </a:solidFill>
              </a:rPr>
              <a:t>выплат сверх 40 639,50 руб. (</a:t>
            </a:r>
            <a:r>
              <a:rPr lang="ru-RU" sz="1400" dirty="0" smtClean="0">
                <a:solidFill>
                  <a:srgbClr val="253775"/>
                </a:solidFill>
              </a:rPr>
              <a:t>27</a:t>
            </a:r>
            <a:r>
              <a:rPr lang="en-US" sz="1400" dirty="0" smtClean="0">
                <a:solidFill>
                  <a:srgbClr val="253775"/>
                </a:solidFill>
              </a:rPr>
              <a:t> </a:t>
            </a:r>
            <a:r>
              <a:rPr lang="ru-RU" sz="1400" dirty="0" smtClean="0">
                <a:solidFill>
                  <a:srgbClr val="253775"/>
                </a:solidFill>
              </a:rPr>
              <a:t>093,00 </a:t>
            </a:r>
            <a:r>
              <a:rPr lang="ru-RU" sz="1400" dirty="0">
                <a:solidFill>
                  <a:srgbClr val="253775"/>
                </a:solidFill>
              </a:rPr>
              <a:t>руб.*1,5).</a:t>
            </a:r>
          </a:p>
          <a:p>
            <a:pPr algn="just"/>
            <a:endParaRPr lang="ru-RU" sz="1400" u="sng" dirty="0" smtClean="0">
              <a:solidFill>
                <a:srgbClr val="253775"/>
              </a:solidFill>
            </a:endParaRPr>
          </a:p>
          <a:p>
            <a:pPr algn="just"/>
            <a:r>
              <a:rPr lang="ru-RU" sz="1400" b="1" u="sng" dirty="0" smtClean="0">
                <a:solidFill>
                  <a:srgbClr val="253775"/>
                </a:solidFill>
              </a:rPr>
              <a:t>Пониженный </a:t>
            </a:r>
            <a:r>
              <a:rPr lang="ru-RU" sz="1400" b="1" u="sng" dirty="0">
                <a:solidFill>
                  <a:srgbClr val="253775"/>
                </a:solidFill>
              </a:rPr>
              <a:t>тариф для ИТ-организаций </a:t>
            </a:r>
            <a:r>
              <a:rPr lang="ru-RU" sz="1400" b="1" u="sng" dirty="0" smtClean="0">
                <a:solidFill>
                  <a:srgbClr val="253775"/>
                </a:solidFill>
              </a:rPr>
              <a:t> </a:t>
            </a:r>
            <a:r>
              <a:rPr lang="ru-RU" sz="1400" dirty="0" smtClean="0">
                <a:solidFill>
                  <a:srgbClr val="253775"/>
                </a:solidFill>
              </a:rPr>
              <a:t>увеличен </a:t>
            </a:r>
            <a:r>
              <a:rPr lang="ru-RU" sz="1400" b="1" dirty="0">
                <a:solidFill>
                  <a:srgbClr val="253775"/>
                </a:solidFill>
              </a:rPr>
              <a:t>до 15% </a:t>
            </a:r>
            <a:r>
              <a:rPr lang="ru-RU" sz="1400" dirty="0">
                <a:solidFill>
                  <a:srgbClr val="253775"/>
                </a:solidFill>
              </a:rPr>
              <a:t>с сумм в рамках единой предельной величины базы. Сверх нее тариф </a:t>
            </a:r>
            <a:r>
              <a:rPr lang="ru-RU" sz="1400" dirty="0" smtClean="0">
                <a:solidFill>
                  <a:srgbClr val="253775"/>
                </a:solidFill>
              </a:rPr>
              <a:t>на </a:t>
            </a:r>
            <a:r>
              <a:rPr lang="ru-RU" sz="1400" dirty="0">
                <a:solidFill>
                  <a:srgbClr val="253775"/>
                </a:solidFill>
              </a:rPr>
              <a:t>уровне </a:t>
            </a:r>
            <a:r>
              <a:rPr lang="ru-RU" sz="1400" b="1" dirty="0">
                <a:solidFill>
                  <a:srgbClr val="253775"/>
                </a:solidFill>
              </a:rPr>
              <a:t>7,6%</a:t>
            </a:r>
            <a:r>
              <a:rPr lang="ru-RU" sz="1400" dirty="0">
                <a:solidFill>
                  <a:srgbClr val="253775"/>
                </a:solidFill>
              </a:rPr>
              <a:t>. </a:t>
            </a:r>
            <a:endParaRPr lang="ru-RU" sz="1400" dirty="0" smtClean="0">
              <a:solidFill>
                <a:srgbClr val="253775"/>
              </a:solidFill>
            </a:endParaRPr>
          </a:p>
          <a:p>
            <a:pPr algn="just"/>
            <a:r>
              <a:rPr lang="ru-RU" sz="1400" i="1" dirty="0" err="1" smtClean="0">
                <a:solidFill>
                  <a:srgbClr val="253775"/>
                </a:solidFill>
              </a:rPr>
              <a:t>Справочно</a:t>
            </a:r>
            <a:r>
              <a:rPr lang="ru-RU" sz="1400" i="1" dirty="0">
                <a:solidFill>
                  <a:srgbClr val="253775"/>
                </a:solidFill>
              </a:rPr>
              <a:t>: до 2026 года – 7,6% до предельной величины и 0% сверх предельной величины</a:t>
            </a:r>
            <a:r>
              <a:rPr lang="ru-RU" sz="1400" i="1" dirty="0" smtClean="0">
                <a:solidFill>
                  <a:srgbClr val="253775"/>
                </a:solidFill>
              </a:rPr>
              <a:t>.</a:t>
            </a:r>
          </a:p>
          <a:p>
            <a:pPr algn="just"/>
            <a:endParaRPr lang="ru-RU" sz="1400" i="1" dirty="0">
              <a:solidFill>
                <a:srgbClr val="253775"/>
              </a:solidFill>
            </a:endParaRPr>
          </a:p>
          <a:p>
            <a:pPr algn="just"/>
            <a:r>
              <a:rPr lang="ru-RU" sz="1400" b="1" u="sng" dirty="0">
                <a:solidFill>
                  <a:srgbClr val="253775"/>
                </a:solidFill>
              </a:rPr>
              <a:t>Для организаций радиоэлектронной промышленности </a:t>
            </a:r>
            <a:r>
              <a:rPr lang="ru-RU" sz="1400" dirty="0">
                <a:solidFill>
                  <a:srgbClr val="253775"/>
                </a:solidFill>
              </a:rPr>
              <a:t>с выплат работникам сверх единой предельной величины базы тариф снижен </a:t>
            </a:r>
            <a:r>
              <a:rPr lang="ru-RU" sz="1400" b="1" dirty="0">
                <a:solidFill>
                  <a:srgbClr val="253775"/>
                </a:solidFill>
              </a:rPr>
              <a:t>до 0%</a:t>
            </a:r>
            <a:r>
              <a:rPr lang="ru-RU" sz="1400" dirty="0">
                <a:solidFill>
                  <a:srgbClr val="253775"/>
                </a:solidFill>
              </a:rPr>
              <a:t>, на выплаты в пределах лимита взносы по-прежнему начисляются по тарифу </a:t>
            </a:r>
            <a:r>
              <a:rPr lang="ru-RU" sz="1400" b="1" dirty="0">
                <a:solidFill>
                  <a:srgbClr val="253775"/>
                </a:solidFill>
              </a:rPr>
              <a:t>7,6%</a:t>
            </a:r>
            <a:r>
              <a:rPr lang="ru-RU" sz="1400" dirty="0">
                <a:solidFill>
                  <a:srgbClr val="253775"/>
                </a:solidFill>
              </a:rPr>
              <a:t>.</a:t>
            </a:r>
          </a:p>
          <a:p>
            <a:pPr algn="just"/>
            <a:endParaRPr lang="ru-RU" sz="1400" dirty="0" smtClean="0">
              <a:solidFill>
                <a:srgbClr val="253775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253775"/>
                </a:solidFill>
              </a:rPr>
              <a:t>Также </a:t>
            </a:r>
            <a:r>
              <a:rPr lang="ru-RU" sz="1400" b="1" i="1" dirty="0">
                <a:solidFill>
                  <a:srgbClr val="253775"/>
                </a:solidFill>
              </a:rPr>
              <a:t>действует правило: ИТ-компании и организации радиоэлектронной промышленности </a:t>
            </a:r>
            <a:r>
              <a:rPr lang="ru-RU" sz="1400" b="1" i="1" dirty="0" smtClean="0">
                <a:solidFill>
                  <a:srgbClr val="253775"/>
                </a:solidFill>
              </a:rPr>
              <a:t>могут применять пониженные </a:t>
            </a:r>
            <a:r>
              <a:rPr lang="ru-RU" sz="1400" b="1" i="1" dirty="0">
                <a:solidFill>
                  <a:srgbClr val="253775"/>
                </a:solidFill>
              </a:rPr>
              <a:t>тарифы с 1-го числа месяца, </a:t>
            </a:r>
            <a:endParaRPr lang="ru-RU" sz="1400" b="1" i="1" dirty="0" smtClean="0">
              <a:solidFill>
                <a:srgbClr val="253775"/>
              </a:solidFill>
            </a:endParaRPr>
          </a:p>
          <a:p>
            <a:pPr algn="just"/>
            <a:r>
              <a:rPr lang="ru-RU" sz="1400" b="1" i="1" dirty="0" smtClean="0">
                <a:solidFill>
                  <a:srgbClr val="253775"/>
                </a:solidFill>
              </a:rPr>
              <a:t>в </a:t>
            </a:r>
            <a:r>
              <a:rPr lang="ru-RU" sz="1400" b="1" i="1" dirty="0">
                <a:solidFill>
                  <a:srgbClr val="253775"/>
                </a:solidFill>
              </a:rPr>
              <a:t>котором они получили документ о </a:t>
            </a:r>
            <a:r>
              <a:rPr lang="ru-RU" sz="1400" b="1" i="1" dirty="0" err="1">
                <a:solidFill>
                  <a:srgbClr val="253775"/>
                </a:solidFill>
              </a:rPr>
              <a:t>госаккредитации</a:t>
            </a:r>
            <a:r>
              <a:rPr lang="ru-RU" sz="1400" b="1" i="1" dirty="0">
                <a:solidFill>
                  <a:srgbClr val="253775"/>
                </a:solidFill>
              </a:rPr>
              <a:t> или вошли в соответствующий реестр.</a:t>
            </a:r>
          </a:p>
          <a:p>
            <a:pPr algn="just"/>
            <a:endParaRPr lang="ru-RU" sz="1400" dirty="0" smtClean="0">
              <a:solidFill>
                <a:srgbClr val="2537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83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5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60045" y="358379"/>
            <a:ext cx="8379155" cy="62919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Особенности исчисления страховых взносов в отношении отдельных категорий физических лиц: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7001" y="992502"/>
            <a:ext cx="8149456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u="sng" dirty="0" smtClean="0">
                <a:solidFill>
                  <a:srgbClr val="253775"/>
                </a:solidFill>
              </a:rPr>
              <a:t>Доход </a:t>
            </a:r>
            <a:r>
              <a:rPr lang="ru-RU" sz="1300" b="1" u="sng" dirty="0">
                <a:solidFill>
                  <a:srgbClr val="253775"/>
                </a:solidFill>
              </a:rPr>
              <a:t>работников в </a:t>
            </a:r>
            <a:r>
              <a:rPr lang="ru-RU" sz="1300" b="1" u="sng" dirty="0" smtClean="0">
                <a:solidFill>
                  <a:srgbClr val="253775"/>
                </a:solidFill>
              </a:rPr>
              <a:t>натуральной форме </a:t>
            </a:r>
            <a:r>
              <a:rPr lang="ru-RU" sz="1300" dirty="0" smtClean="0">
                <a:solidFill>
                  <a:srgbClr val="253775"/>
                </a:solidFill>
              </a:rPr>
              <a:t>(зарплата </a:t>
            </a:r>
            <a:r>
              <a:rPr lang="ru-RU" sz="1300" dirty="0">
                <a:solidFill>
                  <a:srgbClr val="253775"/>
                </a:solidFill>
              </a:rPr>
              <a:t>в </a:t>
            </a:r>
            <a:r>
              <a:rPr lang="ru-RU" sz="1300" dirty="0" err="1">
                <a:solidFill>
                  <a:srgbClr val="253775"/>
                </a:solidFill>
              </a:rPr>
              <a:t>неденежной</a:t>
            </a:r>
            <a:r>
              <a:rPr lang="ru-RU" sz="1300" dirty="0">
                <a:solidFill>
                  <a:srgbClr val="253775"/>
                </a:solidFill>
              </a:rPr>
              <a:t> форме, оплатили за него товары (работы, услуги)) </a:t>
            </a:r>
            <a:r>
              <a:rPr lang="ru-RU" sz="1300" b="1" dirty="0" smtClean="0">
                <a:solidFill>
                  <a:srgbClr val="253775"/>
                </a:solidFill>
              </a:rPr>
              <a:t>облагают</a:t>
            </a:r>
            <a:r>
              <a:rPr lang="ru-RU" sz="1300" dirty="0" smtClean="0">
                <a:solidFill>
                  <a:srgbClr val="253775"/>
                </a:solidFill>
              </a:rPr>
              <a:t> </a:t>
            </a:r>
            <a:r>
              <a:rPr lang="ru-RU" sz="1300" dirty="0">
                <a:solidFill>
                  <a:srgbClr val="253775"/>
                </a:solidFill>
              </a:rPr>
              <a:t>страховыми взносами </a:t>
            </a:r>
            <a:r>
              <a:rPr lang="ru-RU" sz="1300" b="1" dirty="0">
                <a:solidFill>
                  <a:srgbClr val="253775"/>
                </a:solidFill>
              </a:rPr>
              <a:t>в общем порядке </a:t>
            </a:r>
            <a:r>
              <a:rPr lang="ru-RU" sz="1300" dirty="0" smtClean="0">
                <a:solidFill>
                  <a:srgbClr val="253775"/>
                </a:solidFill>
              </a:rPr>
              <a:t>(п.1 ст.420, п.7 ст.421 </a:t>
            </a:r>
            <a:r>
              <a:rPr lang="ru-RU" sz="1300" dirty="0">
                <a:solidFill>
                  <a:srgbClr val="253775"/>
                </a:solidFill>
              </a:rPr>
              <a:t>НК РФ</a:t>
            </a:r>
            <a:r>
              <a:rPr lang="ru-RU" sz="1300" dirty="0" smtClean="0">
                <a:solidFill>
                  <a:srgbClr val="253775"/>
                </a:solidFill>
              </a:rPr>
              <a:t>).</a:t>
            </a:r>
          </a:p>
          <a:p>
            <a:pPr algn="just"/>
            <a:endParaRPr lang="ru-RU" sz="500" dirty="0">
              <a:solidFill>
                <a:srgbClr val="253775"/>
              </a:solidFill>
            </a:endParaRPr>
          </a:p>
          <a:p>
            <a:pPr algn="just"/>
            <a:r>
              <a:rPr lang="ru-RU" sz="1300" i="1" u="sng" dirty="0" smtClean="0">
                <a:solidFill>
                  <a:srgbClr val="253775"/>
                </a:solidFill>
              </a:rPr>
              <a:t>База </a:t>
            </a:r>
            <a:r>
              <a:rPr lang="ru-RU" sz="1300" i="1" u="sng" dirty="0">
                <a:solidFill>
                  <a:srgbClr val="253775"/>
                </a:solidFill>
              </a:rPr>
              <a:t>для исчисления страховых взносов </a:t>
            </a:r>
            <a:r>
              <a:rPr lang="ru-RU" sz="1300" i="1" dirty="0">
                <a:solidFill>
                  <a:srgbClr val="253775"/>
                </a:solidFill>
              </a:rPr>
              <a:t>- рыночная стоимость таких товаров (работ, услуг), иного имущества включает соответствующие суммы НДС и акцизов, не включает частичную оплату работником стоимости полученных им товаров, выполненных для него работ, оказанных ему услуг</a:t>
            </a:r>
            <a:r>
              <a:rPr lang="ru-RU" sz="1300" i="1" dirty="0" smtClean="0">
                <a:solidFill>
                  <a:srgbClr val="253775"/>
                </a:solidFill>
              </a:rPr>
              <a:t>.</a:t>
            </a:r>
          </a:p>
          <a:p>
            <a:pPr algn="just"/>
            <a:endParaRPr lang="ru-RU" sz="1300" i="1" dirty="0" smtClean="0">
              <a:solidFill>
                <a:srgbClr val="253775"/>
              </a:solidFill>
            </a:endParaRPr>
          </a:p>
          <a:p>
            <a:pPr algn="just"/>
            <a:r>
              <a:rPr lang="ru-RU" sz="1300" b="1" dirty="0" smtClean="0">
                <a:solidFill>
                  <a:srgbClr val="253775"/>
                </a:solidFill>
              </a:rPr>
              <a:t>С </a:t>
            </a:r>
            <a:r>
              <a:rPr lang="ru-RU" sz="1300" b="1" dirty="0">
                <a:solidFill>
                  <a:srgbClr val="253775"/>
                </a:solidFill>
              </a:rPr>
              <a:t>1 января 2026 </a:t>
            </a:r>
            <a:r>
              <a:rPr lang="ru-RU" sz="1300" b="1" dirty="0" smtClean="0">
                <a:solidFill>
                  <a:srgbClr val="253775"/>
                </a:solidFill>
              </a:rPr>
              <a:t>года</a:t>
            </a:r>
            <a:r>
              <a:rPr lang="ru-RU" sz="1300" dirty="0" smtClean="0">
                <a:solidFill>
                  <a:srgbClr val="253775"/>
                </a:solidFill>
              </a:rPr>
              <a:t> </a:t>
            </a:r>
            <a:r>
              <a:rPr lang="ru-RU" sz="1300" dirty="0">
                <a:solidFill>
                  <a:srgbClr val="253775"/>
                </a:solidFill>
              </a:rPr>
              <a:t>внесены ряд изменений в порядок исчисления страховых взносов, в частности </a:t>
            </a:r>
            <a:r>
              <a:rPr lang="ru-RU" sz="1300" i="1" dirty="0">
                <a:solidFill>
                  <a:srgbClr val="253775"/>
                </a:solidFill>
              </a:rPr>
              <a:t>(п. 16 ст. 1 </a:t>
            </a:r>
            <a:r>
              <a:rPr lang="ru-RU" sz="1300" i="1" dirty="0" smtClean="0">
                <a:solidFill>
                  <a:srgbClr val="253775"/>
                </a:solidFill>
              </a:rPr>
              <a:t>Федерального закона </a:t>
            </a:r>
            <a:r>
              <a:rPr lang="ru-RU" sz="1300" i="1" dirty="0">
                <a:solidFill>
                  <a:srgbClr val="253775"/>
                </a:solidFill>
              </a:rPr>
              <a:t>от 23.07.2025 № 227-ФЗ, </a:t>
            </a:r>
            <a:r>
              <a:rPr lang="ru-RU" sz="1300" i="1" dirty="0" err="1">
                <a:solidFill>
                  <a:srgbClr val="253775"/>
                </a:solidFill>
              </a:rPr>
              <a:t>пп</a:t>
            </a:r>
            <a:r>
              <a:rPr lang="ru-RU" sz="1300" i="1" dirty="0">
                <a:solidFill>
                  <a:srgbClr val="253775"/>
                </a:solidFill>
              </a:rPr>
              <a:t>. «б» п. 138 ст. 2 Федерального закона от 28.11.2025 № 425-ФЗ</a:t>
            </a:r>
            <a:r>
              <a:rPr lang="ru-RU" sz="1300" i="1" dirty="0" smtClean="0">
                <a:solidFill>
                  <a:srgbClr val="253775"/>
                </a:solidFill>
              </a:rPr>
              <a:t>)</a:t>
            </a:r>
            <a:r>
              <a:rPr lang="ru-RU" sz="1300" dirty="0" smtClean="0">
                <a:solidFill>
                  <a:srgbClr val="253775"/>
                </a:solidFill>
              </a:rPr>
              <a:t>:</a:t>
            </a:r>
            <a:endParaRPr lang="ru-RU" sz="1300" dirty="0">
              <a:solidFill>
                <a:srgbClr val="253775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300" dirty="0" smtClean="0">
                <a:solidFill>
                  <a:srgbClr val="253775"/>
                </a:solidFill>
              </a:rPr>
              <a:t>увеличен </a:t>
            </a:r>
            <a:r>
              <a:rPr lang="ru-RU" sz="1300" dirty="0">
                <a:solidFill>
                  <a:srgbClr val="253775"/>
                </a:solidFill>
              </a:rPr>
              <a:t>не облагаемый страховыми взносами порог единовременных выплат (матпомощи) семьям с детьми: </a:t>
            </a:r>
            <a:r>
              <a:rPr lang="ru-RU" sz="1300" u="sng" dirty="0">
                <a:solidFill>
                  <a:srgbClr val="253775"/>
                </a:solidFill>
              </a:rPr>
              <a:t>до 1 </a:t>
            </a:r>
            <a:r>
              <a:rPr lang="ru-RU" sz="1300" u="sng" dirty="0" smtClean="0">
                <a:solidFill>
                  <a:srgbClr val="253775"/>
                </a:solidFill>
              </a:rPr>
              <a:t>млн. </a:t>
            </a:r>
            <a:r>
              <a:rPr lang="ru-RU" sz="1300" u="sng" dirty="0">
                <a:solidFill>
                  <a:srgbClr val="253775"/>
                </a:solidFill>
              </a:rPr>
              <a:t>руб. на каждого ребенка</a:t>
            </a:r>
            <a:r>
              <a:rPr lang="ru-RU" sz="1300" dirty="0">
                <a:solidFill>
                  <a:srgbClr val="253775"/>
                </a:solidFill>
              </a:rPr>
              <a:t>. Речь идет о поддержке, которую работодатели оказывают работникам в течение первого года после рождения, усыновления ребенка или установления опеки над ним</a:t>
            </a:r>
            <a:r>
              <a:rPr lang="ru-RU" sz="1300" dirty="0" smtClean="0">
                <a:solidFill>
                  <a:srgbClr val="253775"/>
                </a:solidFill>
              </a:rPr>
              <a:t>.</a:t>
            </a:r>
            <a:endParaRPr lang="ru-RU" sz="1300" i="1" dirty="0" smtClean="0">
              <a:solidFill>
                <a:srgbClr val="253775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300" dirty="0" smtClean="0">
                <a:solidFill>
                  <a:srgbClr val="253775"/>
                </a:solidFill>
              </a:rPr>
              <a:t>в </a:t>
            </a:r>
            <a:r>
              <a:rPr lang="ru-RU" sz="1300" dirty="0">
                <a:solidFill>
                  <a:srgbClr val="253775"/>
                </a:solidFill>
              </a:rPr>
              <a:t>состав командировочных расходов, оплата которых работодателем не облагается страховыми взносами, включаются </a:t>
            </a:r>
            <a:r>
              <a:rPr lang="ru-RU" sz="1300" u="sng" dirty="0">
                <a:solidFill>
                  <a:srgbClr val="253775"/>
                </a:solidFill>
              </a:rPr>
              <a:t>расходы на оформление полиса ДМС</a:t>
            </a:r>
            <a:r>
              <a:rPr lang="ru-RU" sz="1300" dirty="0">
                <a:solidFill>
                  <a:srgbClr val="253775"/>
                </a:solidFill>
              </a:rPr>
              <a:t>, если он нужен для въезда в иностранное государство и пребывания в нем в период командировки.</a:t>
            </a:r>
          </a:p>
          <a:p>
            <a:endParaRPr lang="ru-RU" sz="800" b="1" dirty="0" smtClean="0">
              <a:solidFill>
                <a:srgbClr val="2537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45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6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275542"/>
            <a:ext cx="7717407" cy="71203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Страховые </a:t>
            </a:r>
            <a:r>
              <a:rPr lang="ru-RU" sz="2400" u="sng" dirty="0"/>
              <a:t>взносы в отношении  руководителя  </a:t>
            </a:r>
            <a:endParaRPr lang="ru-RU" sz="2400" u="sng" dirty="0" smtClean="0"/>
          </a:p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КОММЕРЧЕСКОЙ организации</a:t>
            </a:r>
            <a:endParaRPr lang="ru-RU" sz="2400" u="sng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2065" y="915566"/>
            <a:ext cx="7817461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dirty="0">
                <a:solidFill>
                  <a:srgbClr val="253775"/>
                </a:solidFill>
              </a:rPr>
              <a:t>1. Ежемесячная минимальная база по страховым взносам - МРОТ. Минимальный размер страховых взносов с зарплаты директора в 2026 г. -  8 127,90 руб. в месяц (27 093,00 x 30%) (районные коэффициенты и процентные надбавки не считаются). 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2. При создании или ликвидации организации сумма страховых взносов рассчитывается пропорционально количеству календарных дней месяца регистрации или снятия с учета.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3. Уплата страховых взносов не зависит от наличия трудового договора;  осуществления организацией ФХД; количества фактически отработанного времени; наличия трудовых и гражданско-правовых отношений с иными организациями.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4. Если физическое лицо - директор в нескольких компаниях, каждая из этих организаций должна начислить за него страховые взносы.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5. Если функции генерального директора исполняют несколько человек, страховые взносы уплачивают за каждого. 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6. Система налогообложения не влияет на уплату взносов (на АУСН тоже начисляют страховые взносы за руководителя).</a:t>
            </a:r>
          </a:p>
          <a:p>
            <a:pPr algn="just"/>
            <a:r>
              <a:rPr lang="ru-RU" sz="1300" dirty="0">
                <a:solidFill>
                  <a:srgbClr val="253775"/>
                </a:solidFill>
              </a:rPr>
              <a:t>7. В отношении руководителя за период его участия в СВО в связи с призывом на военную службу по мобилизации, заключением контракта или пребыванием в добровольческом формировании обязанность по уплате страховых взносов отсутствует. </a:t>
            </a:r>
          </a:p>
          <a:p>
            <a:pPr algn="ctr"/>
            <a:r>
              <a:rPr lang="ru-RU" sz="1300" dirty="0">
                <a:solidFill>
                  <a:srgbClr val="253775"/>
                </a:solidFill>
              </a:rPr>
              <a:t>(письма ФНС России</a:t>
            </a:r>
            <a:r>
              <a:rPr lang="ru-RU" sz="1300" b="1" dirty="0">
                <a:solidFill>
                  <a:srgbClr val="253775"/>
                </a:solidFill>
              </a:rPr>
              <a:t> </a:t>
            </a:r>
            <a:r>
              <a:rPr lang="ru-RU" sz="1300" dirty="0">
                <a:solidFill>
                  <a:srgbClr val="253775"/>
                </a:solidFill>
              </a:rPr>
              <a:t>от 29.12.2025 № БС-4-11/11758@, от 18.03.2026 № БС-36-11/2025@, </a:t>
            </a:r>
            <a:endParaRPr lang="ru-RU" sz="1300" dirty="0" smtClean="0">
              <a:solidFill>
                <a:srgbClr val="253775"/>
              </a:solidFill>
            </a:endParaRPr>
          </a:p>
          <a:p>
            <a:pPr algn="ctr"/>
            <a:r>
              <a:rPr lang="ru-RU" sz="1300" dirty="0" smtClean="0">
                <a:solidFill>
                  <a:srgbClr val="253775"/>
                </a:solidFill>
              </a:rPr>
              <a:t>от </a:t>
            </a:r>
            <a:r>
              <a:rPr lang="ru-RU" sz="1300" dirty="0">
                <a:solidFill>
                  <a:srgbClr val="253775"/>
                </a:solidFill>
              </a:rPr>
              <a:t>27.03.2026 № БС-36-11/2415@).</a:t>
            </a:r>
          </a:p>
        </p:txBody>
      </p:sp>
    </p:spTree>
    <p:extLst>
      <p:ext uri="{BB962C8B-B14F-4D97-AF65-F5344CB8AC3E}">
        <p14:creationId xmlns:p14="http://schemas.microsoft.com/office/powerpoint/2010/main" val="203839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7</a:t>
            </a:fld>
            <a:endParaRPr lang="ru-RU" sz="1800" dirty="0">
              <a:solidFill>
                <a:prstClr val="black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BDFE1BE-1C4A-5D76-9B3B-B54E7F0A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4462" y="168887"/>
            <a:ext cx="561694" cy="641937"/>
          </a:xfrm>
          <a:prstGeom prst="rect">
            <a:avLst/>
          </a:prstGeom>
        </p:spPr>
      </p:pic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527001" y="810824"/>
            <a:ext cx="8149455" cy="377715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endParaRPr lang="ru-RU" sz="240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60045" y="358379"/>
            <a:ext cx="8379155" cy="701203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  <a:defRPr/>
            </a:pPr>
            <a:r>
              <a:rPr lang="ru-RU" sz="2400" u="sng" dirty="0"/>
              <a:t>Сроки </a:t>
            </a:r>
            <a:r>
              <a:rPr lang="ru-RU" sz="2400" u="sng" dirty="0" smtClean="0"/>
              <a:t>представления отчетности и уплаты страховых </a:t>
            </a:r>
          </a:p>
          <a:p>
            <a:pPr>
              <a:lnSpc>
                <a:spcPct val="70000"/>
              </a:lnSpc>
              <a:defRPr/>
            </a:pPr>
            <a:r>
              <a:rPr lang="ru-RU" sz="2400" u="sng" dirty="0" smtClean="0"/>
              <a:t>взносов в </a:t>
            </a:r>
            <a:r>
              <a:rPr lang="ru-RU" sz="2400" u="sng" dirty="0"/>
              <a:t>2026 </a:t>
            </a:r>
            <a:r>
              <a:rPr lang="ru-RU" sz="2400" u="sng" dirty="0" smtClean="0"/>
              <a:t>году</a:t>
            </a:r>
            <a:endParaRPr lang="ru-RU" sz="240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7001" y="987574"/>
            <a:ext cx="800544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solidFill>
                  <a:srgbClr val="253775"/>
                </a:solidFill>
              </a:rPr>
              <a:t>остались </a:t>
            </a:r>
            <a:r>
              <a:rPr lang="ru-RU" sz="1400" b="1" u="sng" dirty="0">
                <a:solidFill>
                  <a:srgbClr val="253775"/>
                </a:solidFill>
              </a:rPr>
              <a:t>прежними, но скорректированы с учетом выходных и праздничных </a:t>
            </a:r>
            <a:r>
              <a:rPr lang="ru-RU" sz="1400" b="1" u="sng" dirty="0" smtClean="0">
                <a:solidFill>
                  <a:srgbClr val="253775"/>
                </a:solidFill>
              </a:rPr>
              <a:t>дней:</a:t>
            </a:r>
          </a:p>
          <a:p>
            <a:endParaRPr lang="ru-RU" sz="1600" b="1" dirty="0">
              <a:solidFill>
                <a:srgbClr val="253775"/>
              </a:solidFill>
            </a:endParaRPr>
          </a:p>
          <a:p>
            <a:endParaRPr lang="ru-RU" sz="1600" b="1" dirty="0" smtClean="0">
              <a:solidFill>
                <a:srgbClr val="253775"/>
              </a:solidFill>
            </a:endParaRPr>
          </a:p>
          <a:p>
            <a:endParaRPr lang="ru-RU" sz="1600" b="1" dirty="0">
              <a:solidFill>
                <a:srgbClr val="253775"/>
              </a:solidFill>
            </a:endParaRPr>
          </a:p>
          <a:p>
            <a:endParaRPr lang="ru-RU" sz="1600" b="1" dirty="0" smtClean="0">
              <a:solidFill>
                <a:srgbClr val="253775"/>
              </a:solidFill>
            </a:endParaRPr>
          </a:p>
          <a:p>
            <a:endParaRPr lang="ru-RU" sz="1600" b="1" dirty="0">
              <a:solidFill>
                <a:srgbClr val="253775"/>
              </a:solidFill>
            </a:endParaRPr>
          </a:p>
          <a:p>
            <a:endParaRPr lang="ru-RU" sz="1600" b="1" dirty="0" smtClean="0">
              <a:solidFill>
                <a:srgbClr val="253775"/>
              </a:solidFill>
            </a:endParaRPr>
          </a:p>
          <a:p>
            <a:r>
              <a:rPr lang="ru-RU" sz="1600" b="1" dirty="0" smtClean="0">
                <a:solidFill>
                  <a:srgbClr val="253775"/>
                </a:solidFill>
              </a:rPr>
              <a:t> </a:t>
            </a:r>
          </a:p>
          <a:p>
            <a:endParaRPr lang="ru-RU" sz="1400" b="1" dirty="0">
              <a:solidFill>
                <a:srgbClr val="253775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6999" y="2859782"/>
            <a:ext cx="7933431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u="sng" dirty="0" smtClean="0">
                <a:solidFill>
                  <a:srgbClr val="253775"/>
                </a:solidFill>
              </a:rPr>
              <a:t>Меры налоговой </a:t>
            </a:r>
            <a:r>
              <a:rPr lang="ru-RU" sz="1200" b="1" u="sng" dirty="0">
                <a:solidFill>
                  <a:srgbClr val="253775"/>
                </a:solidFill>
              </a:rPr>
              <a:t>и административной ответственности</a:t>
            </a:r>
            <a:r>
              <a:rPr lang="ru-RU" sz="1200" b="1" u="sng" dirty="0" smtClean="0">
                <a:solidFill>
                  <a:srgbClr val="253775"/>
                </a:solidFill>
              </a:rPr>
              <a:t>:</a:t>
            </a:r>
          </a:p>
          <a:p>
            <a:pPr algn="ctr"/>
            <a:endParaRPr lang="ru-RU" sz="900" b="1" u="sng" dirty="0">
              <a:solidFill>
                <a:srgbClr val="253775"/>
              </a:solidFill>
            </a:endParaRPr>
          </a:p>
          <a:p>
            <a:r>
              <a:rPr lang="ru-RU" sz="1200" b="1" dirty="0" smtClean="0">
                <a:solidFill>
                  <a:srgbClr val="253775"/>
                </a:solidFill>
              </a:rPr>
              <a:t>- за </a:t>
            </a:r>
            <a:r>
              <a:rPr lang="ru-RU" sz="1200" b="1" dirty="0">
                <a:solidFill>
                  <a:srgbClr val="253775"/>
                </a:solidFill>
              </a:rPr>
              <a:t>несвоевременное представление </a:t>
            </a:r>
            <a:r>
              <a:rPr lang="ru-RU" sz="1200" b="1" dirty="0" smtClean="0">
                <a:solidFill>
                  <a:srgbClr val="253775"/>
                </a:solidFill>
              </a:rPr>
              <a:t>или </a:t>
            </a:r>
            <a:r>
              <a:rPr lang="ru-RU" sz="1200" b="1" dirty="0">
                <a:solidFill>
                  <a:srgbClr val="253775"/>
                </a:solidFill>
              </a:rPr>
              <a:t>непредставление </a:t>
            </a:r>
            <a:r>
              <a:rPr lang="ru-RU" sz="1200" b="1" dirty="0" smtClean="0">
                <a:solidFill>
                  <a:srgbClr val="253775"/>
                </a:solidFill>
              </a:rPr>
              <a:t>расчета </a:t>
            </a:r>
            <a:r>
              <a:rPr lang="ru-RU" sz="1200" b="1" dirty="0">
                <a:solidFill>
                  <a:srgbClr val="253775"/>
                </a:solidFill>
              </a:rPr>
              <a:t>по страховым </a:t>
            </a:r>
            <a:r>
              <a:rPr lang="ru-RU" sz="1200" b="1" dirty="0" smtClean="0">
                <a:solidFill>
                  <a:srgbClr val="253775"/>
                </a:solidFill>
              </a:rPr>
              <a:t>взносам в установленный законодательством о налогах и сборах срок, штраф не менее 1000 руб. - п. 1 ст. 119 НК РФ</a:t>
            </a:r>
          </a:p>
          <a:p>
            <a:r>
              <a:rPr lang="ru-RU" sz="1200" b="1" dirty="0" smtClean="0">
                <a:solidFill>
                  <a:srgbClr val="253775"/>
                </a:solidFill>
              </a:rPr>
              <a:t>- должностное лицо организации, штраф </a:t>
            </a:r>
            <a:r>
              <a:rPr lang="ru-RU" sz="1200" b="1" dirty="0">
                <a:solidFill>
                  <a:srgbClr val="253775"/>
                </a:solidFill>
              </a:rPr>
              <a:t>в </a:t>
            </a:r>
            <a:r>
              <a:rPr lang="ru-RU" sz="1200" b="1" dirty="0" smtClean="0">
                <a:solidFill>
                  <a:srgbClr val="253775"/>
                </a:solidFill>
              </a:rPr>
              <a:t>сумме </a:t>
            </a:r>
            <a:r>
              <a:rPr lang="ru-RU" sz="1200" b="1" dirty="0">
                <a:solidFill>
                  <a:srgbClr val="253775"/>
                </a:solidFill>
              </a:rPr>
              <a:t>от 300 до 500 руб</a:t>
            </a:r>
            <a:r>
              <a:rPr lang="ru-RU" sz="1200" b="1" dirty="0" smtClean="0">
                <a:solidFill>
                  <a:srgbClr val="253775"/>
                </a:solidFill>
              </a:rPr>
              <a:t>. - ст. 15.5 КоАП РФ</a:t>
            </a:r>
          </a:p>
          <a:p>
            <a:endParaRPr lang="ru-RU" sz="1100" b="1" dirty="0">
              <a:solidFill>
                <a:srgbClr val="253775"/>
              </a:solidFill>
            </a:endParaRPr>
          </a:p>
          <a:p>
            <a:pPr algn="ctr"/>
            <a:r>
              <a:rPr lang="ru-RU" b="1" dirty="0">
                <a:solidFill>
                  <a:srgbClr val="253775"/>
                </a:solidFill>
              </a:rPr>
              <a:t>Страховые взносы </a:t>
            </a:r>
            <a:r>
              <a:rPr lang="ru-RU" b="1" dirty="0" smtClean="0">
                <a:solidFill>
                  <a:srgbClr val="253775"/>
                </a:solidFill>
              </a:rPr>
              <a:t>перечисляют платежным документом </a:t>
            </a:r>
          </a:p>
          <a:p>
            <a:pPr algn="ctr"/>
            <a:r>
              <a:rPr lang="ru-RU" b="1" dirty="0" smtClean="0">
                <a:solidFill>
                  <a:srgbClr val="253775"/>
                </a:solidFill>
              </a:rPr>
              <a:t>на Единый налоговый счет </a:t>
            </a:r>
          </a:p>
          <a:p>
            <a:pPr algn="ctr"/>
            <a:r>
              <a:rPr lang="ru-RU" b="1" u="sng" dirty="0" smtClean="0">
                <a:solidFill>
                  <a:srgbClr val="253775"/>
                </a:solidFill>
              </a:rPr>
              <a:t>не </a:t>
            </a:r>
            <a:r>
              <a:rPr lang="ru-RU" b="1" u="sng" dirty="0">
                <a:solidFill>
                  <a:srgbClr val="253775"/>
                </a:solidFill>
              </a:rPr>
              <a:t>позднее 28 </a:t>
            </a:r>
            <a:r>
              <a:rPr lang="ru-RU" b="1" u="sng" dirty="0" smtClean="0">
                <a:solidFill>
                  <a:srgbClr val="253775"/>
                </a:solidFill>
              </a:rPr>
              <a:t>числа</a:t>
            </a:r>
            <a:r>
              <a:rPr lang="ru-RU" b="1" dirty="0" smtClean="0">
                <a:solidFill>
                  <a:srgbClr val="253775"/>
                </a:solidFill>
              </a:rPr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53996"/>
              </p:ext>
            </p:extLst>
          </p:nvPr>
        </p:nvGraphicFramePr>
        <p:xfrm>
          <a:off x="526999" y="1363981"/>
          <a:ext cx="8098309" cy="1495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9174"/>
                <a:gridCol w="2699174"/>
                <a:gridCol w="2699961"/>
              </a:tblGrid>
              <a:tr h="14958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Расчет по страховым взносам </a:t>
                      </a:r>
                      <a:endParaRPr lang="ru-RU" sz="1200" u="sng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none" dirty="0" smtClean="0">
                          <a:effectLst/>
                        </a:rPr>
                        <a:t>(</a:t>
                      </a:r>
                      <a:r>
                        <a:rPr lang="ru-RU" sz="1200" u="none" dirty="0">
                          <a:effectLst/>
                        </a:rPr>
                        <a:t>КНД 1151111):</a:t>
                      </a:r>
                      <a:endParaRPr lang="ru-RU" sz="1000" u="none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1 квартал 2026 г. - 27.04.2026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полугодие 2026 г. - 27.07.2026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9 месяцев 2026 г. - 26.10.2026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12 месяцев 2026 г. - 25.01.2027</a:t>
                      </a:r>
                      <a:endParaRPr lang="ru-RU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Персонифицированные сведения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о физических лицах </a:t>
                      </a:r>
                      <a:endParaRPr lang="ru-RU" sz="1200" u="sng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none" dirty="0" smtClean="0">
                          <a:effectLst/>
                        </a:rPr>
                        <a:t>(</a:t>
                      </a:r>
                      <a:r>
                        <a:rPr lang="ru-RU" sz="1200" u="none" dirty="0">
                          <a:effectLst/>
                        </a:rPr>
                        <a:t>КНД 1151162):</a:t>
                      </a:r>
                      <a:endParaRPr lang="ru-RU" sz="1000" u="none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позднее 25-го числа каждого месяца, следующего за истекшим месяцем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Уведомление об исчисленных суммах налогов, авансовых платежей по налогам, сборов, страховых взносов </a:t>
                      </a:r>
                      <a:endParaRPr lang="ru-RU" sz="1200" u="sng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effectLst/>
                        </a:rPr>
                        <a:t>(</a:t>
                      </a:r>
                      <a:r>
                        <a:rPr lang="ru-RU" sz="1200" b="1" u="none" dirty="0">
                          <a:effectLst/>
                        </a:rPr>
                        <a:t>КНД 1110355):</a:t>
                      </a:r>
                      <a:endParaRPr lang="ru-RU" sz="1000" b="1" u="none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1, 2 месяц квартала не позднее 25-го числа каждого месяца, следующего за истекшим месяцем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64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prstClr val="black"/>
                </a:solidFill>
              </a:rPr>
              <a:pPr/>
              <a:t>8</a:t>
            </a:fld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3528" y="720008"/>
            <a:ext cx="770485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Контактные номера телефонов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При наличии вопросов по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страховым 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взносам, предоставлению уведомлений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и расчётов можно обращаться по 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номерам телефонов УФНС России по Амурской области:</a:t>
            </a:r>
          </a:p>
          <a:p>
            <a:pPr algn="just"/>
            <a:endParaRPr lang="ru-RU" sz="1300" dirty="0">
              <a:solidFill>
                <a:srgbClr val="2A3A7B"/>
              </a:solidFill>
              <a:latin typeface="Arial" panose="020B0604020202020204"/>
            </a:endParaRPr>
          </a:p>
          <a:p>
            <a:pPr algn="ctr"/>
            <a:r>
              <a:rPr lang="ru-RU" sz="20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г. Благовещенск 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- 8(4162) 49-65-60 </a:t>
            </a:r>
            <a:endParaRPr lang="ru-RU" sz="2000" b="1" dirty="0" smtClean="0">
              <a:solidFill>
                <a:srgbClr val="253775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доб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2305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2313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; 2315,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2316, 2320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algn="ctr"/>
            <a:r>
              <a:rPr lang="ru-RU" sz="20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г. Свободный 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- 8(41643) 3-51-24 доб. 2306, 2307;</a:t>
            </a:r>
          </a:p>
          <a:p>
            <a:pPr algn="ctr"/>
            <a:r>
              <a:rPr lang="ru-RU" sz="20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г. </a:t>
            </a:r>
            <a:r>
              <a:rPr lang="ru-RU" sz="2000" b="1" u="sng" dirty="0" err="1">
                <a:solidFill>
                  <a:srgbClr val="253775"/>
                </a:solidFill>
                <a:latin typeface="+mj-lt"/>
                <a:ea typeface="+mj-ea"/>
                <a:cs typeface="+mj-cs"/>
              </a:rPr>
              <a:t>Зея</a:t>
            </a:r>
            <a:r>
              <a:rPr lang="ru-RU" sz="2000" b="1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- 8(41658) 4-62-40 доб. 2317, 2325, </a:t>
            </a:r>
            <a:r>
              <a:rPr lang="ru-RU" sz="2000" b="1" dirty="0" smtClean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2326</a:t>
            </a:r>
            <a:r>
              <a:rPr lang="ru-RU" sz="2000" b="1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544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:a16="http://schemas.microsoft.com/office/drawing/2014/main" xmlns="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400" u="sng" dirty="0">
                <a:solidFill>
                  <a:srgbClr val="253775"/>
                </a:solidFill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27844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2771</TotalTime>
  <Words>1218</Words>
  <Application>Microsoft Office PowerPoint</Application>
  <PresentationFormat>Экран (16:9)</PresentationFormat>
  <Paragraphs>108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1_Тема Office</vt:lpstr>
      <vt:lpstr>2_Тема Office</vt:lpstr>
      <vt:lpstr>3_Тема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Едемский Сергей Викторович</dc:creator>
  <cp:lastModifiedBy>Федорова Ирина Владиславовна</cp:lastModifiedBy>
  <cp:revision>179</cp:revision>
  <cp:lastPrinted>2026-03-12T09:15:05Z</cp:lastPrinted>
  <dcterms:modified xsi:type="dcterms:W3CDTF">2026-05-22T06:34:41Z</dcterms:modified>
</cp:coreProperties>
</file>